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7" r:id="rId27"/>
    <p:sldId id="288" r:id="rId28"/>
    <p:sldId id="289" r:id="rId29"/>
    <p:sldId id="290" r:id="rId30"/>
    <p:sldId id="280" r:id="rId31"/>
    <p:sldId id="281" r:id="rId32"/>
    <p:sldId id="282" r:id="rId33"/>
    <p:sldId id="283" r:id="rId34"/>
    <p:sldId id="284" r:id="rId35"/>
    <p:sldId id="285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92" autoAdjust="0"/>
  </p:normalViewPr>
  <p:slideViewPr>
    <p:cSldViewPr>
      <p:cViewPr varScale="1">
        <p:scale>
          <a:sx n="109" d="100"/>
          <a:sy n="109" d="100"/>
        </p:scale>
        <p:origin x="9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538B1-BADD-4891-A149-7A9CD4631DB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03612-2968-4D51-B6E9-F20AECD34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7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03612-2968-4D51-B6E9-F20AECD34D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F8AE47-9DD0-4D2D-BBBF-66FE287A858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64A0B8-2C70-41A0-ACCA-5B8D339247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Using Pronouns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Chapter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B640D-D548-4F80-9B65-079DE2313D37}"/>
              </a:ext>
            </a:extLst>
          </p:cNvPr>
          <p:cNvSpPr txBox="1"/>
          <p:nvPr/>
        </p:nvSpPr>
        <p:spPr>
          <a:xfrm>
            <a:off x="1143000" y="1600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Proper Pronoun usage brings Peace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Case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b="1" dirty="0"/>
              <a:t>f you want to emphasize the </a:t>
            </a:r>
            <a:r>
              <a:rPr lang="en-US" b="1" i="1" dirty="0"/>
              <a:t>–</a:t>
            </a:r>
            <a:r>
              <a:rPr lang="en-US" b="1" i="1" dirty="0" err="1"/>
              <a:t>ing</a:t>
            </a:r>
            <a:r>
              <a:rPr lang="en-US" b="1" i="1" dirty="0"/>
              <a:t> </a:t>
            </a:r>
            <a:r>
              <a:rPr lang="en-US" b="1" dirty="0"/>
              <a:t>word, or action, use a possessive pronoun plus the gerund.</a:t>
            </a:r>
          </a:p>
          <a:p>
            <a:r>
              <a:rPr lang="en-US" b="1" dirty="0"/>
              <a:t>My</a:t>
            </a:r>
            <a:r>
              <a:rPr lang="en-US" dirty="0"/>
              <a:t> running must have frightened the animals away.</a:t>
            </a:r>
          </a:p>
          <a:p>
            <a:r>
              <a:rPr lang="en-US" b="1" dirty="0"/>
              <a:t>If you want to emphasize the person or thing performing the action, use an objective pronoun plus the participle.</a:t>
            </a:r>
          </a:p>
          <a:p>
            <a:r>
              <a:rPr lang="en-US" dirty="0"/>
              <a:t>They watched </a:t>
            </a:r>
            <a:r>
              <a:rPr lang="en-US" b="1" dirty="0"/>
              <a:t>me</a:t>
            </a:r>
            <a:r>
              <a:rPr lang="en-US" dirty="0"/>
              <a:t> running away.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 – lesson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case of the pronoun </a:t>
            </a:r>
            <a:r>
              <a:rPr lang="en-US" b="1" i="1" dirty="0"/>
              <a:t>who</a:t>
            </a:r>
            <a:r>
              <a:rPr lang="en-US" b="1" dirty="0"/>
              <a:t> is determined by the pronoun’s function in the sentence.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i="1" dirty="0"/>
              <a:t>Who</a:t>
            </a:r>
            <a:r>
              <a:rPr lang="en-US" b="1" dirty="0"/>
              <a:t> and </a:t>
            </a:r>
            <a:r>
              <a:rPr lang="en-US" b="1" i="1" dirty="0"/>
              <a:t>whom</a:t>
            </a:r>
            <a:r>
              <a:rPr lang="en-US" b="1" dirty="0"/>
              <a:t> can be used to ask questions and to introduce subordinate clauses.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64949"/>
              </p:ext>
            </p:extLst>
          </p:nvPr>
        </p:nvGraphicFramePr>
        <p:xfrm>
          <a:off x="609600" y="2667001"/>
          <a:ext cx="7620000" cy="1970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93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who, whoever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whom, whomever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43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Possessive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whose, whosever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/>
          <a:lstStyle/>
          <a:p>
            <a:r>
              <a:rPr lang="en-US" b="1" dirty="0"/>
              <a:t>In a question, the nominative pronoun </a:t>
            </a:r>
            <a:r>
              <a:rPr lang="en-US" b="1" i="1" dirty="0"/>
              <a:t>who</a:t>
            </a:r>
            <a:r>
              <a:rPr lang="en-US" b="1" dirty="0"/>
              <a:t> is used as a subject or a predicate pronoun.</a:t>
            </a:r>
          </a:p>
          <a:p>
            <a:r>
              <a:rPr lang="en-US" b="1" dirty="0"/>
              <a:t>Who</a:t>
            </a:r>
            <a:r>
              <a:rPr lang="en-US" dirty="0"/>
              <a:t> discovered radium?</a:t>
            </a:r>
          </a:p>
          <a:p>
            <a:r>
              <a:rPr lang="en-US" dirty="0"/>
              <a:t>The scientist was </a:t>
            </a:r>
            <a:r>
              <a:rPr lang="en-US" b="1" dirty="0"/>
              <a:t>who</a:t>
            </a:r>
            <a:r>
              <a:rPr lang="en-US" dirty="0"/>
              <a:t>?</a:t>
            </a:r>
          </a:p>
          <a:p>
            <a:r>
              <a:rPr lang="en-US" b="1" dirty="0"/>
              <a:t>In a question, the objective pronoun </a:t>
            </a:r>
            <a:r>
              <a:rPr lang="en-US" b="1" i="1" dirty="0"/>
              <a:t>whom</a:t>
            </a:r>
            <a:r>
              <a:rPr lang="en-US" b="1" dirty="0"/>
              <a:t> is used as a direct object, an indirect object, or the object of a preposition.</a:t>
            </a:r>
          </a:p>
          <a:p>
            <a:r>
              <a:rPr lang="en-US" b="1" dirty="0"/>
              <a:t>Whom</a:t>
            </a:r>
            <a:r>
              <a:rPr lang="en-US" dirty="0"/>
              <a:t> did Marie Curie marry?</a:t>
            </a:r>
          </a:p>
          <a:p>
            <a:r>
              <a:rPr lang="en-US" dirty="0"/>
              <a:t>With </a:t>
            </a:r>
            <a:r>
              <a:rPr lang="en-US" b="1" dirty="0"/>
              <a:t>whom</a:t>
            </a:r>
            <a:r>
              <a:rPr lang="en-US" dirty="0"/>
              <a:t> did she work?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(who, whom) were the findings given?</a:t>
            </a:r>
          </a:p>
          <a:p>
            <a:r>
              <a:rPr lang="en-US" b="1" dirty="0"/>
              <a:t>Rewrite the question as a statement.</a:t>
            </a:r>
          </a:p>
          <a:p>
            <a:r>
              <a:rPr lang="en-US" dirty="0"/>
              <a:t>The findings were given to (who, whom).</a:t>
            </a:r>
          </a:p>
          <a:p>
            <a:r>
              <a:rPr lang="en-US" b="1" dirty="0"/>
              <a:t>Figure out whether the pronoun is used as a subject, and object, a predicate pronoun, or the object of the preposition.</a:t>
            </a:r>
          </a:p>
          <a:p>
            <a:r>
              <a:rPr lang="en-US" b="1" dirty="0"/>
              <a:t>Use the correct form in the original question.</a:t>
            </a:r>
          </a:p>
          <a:p>
            <a:r>
              <a:rPr lang="en-US" dirty="0"/>
              <a:t>To </a:t>
            </a:r>
            <a:r>
              <a:rPr lang="en-US" b="1" dirty="0"/>
              <a:t>whom</a:t>
            </a:r>
            <a:r>
              <a:rPr lang="en-US" dirty="0"/>
              <a:t> were the findings given.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b="1" dirty="0"/>
              <a:t>When deciding whether to use who or whom in a subordinate clause, consider only how the pronoun functions within the clause. </a:t>
            </a:r>
          </a:p>
          <a:p>
            <a:r>
              <a:rPr lang="en-US" b="1" dirty="0"/>
              <a:t>Use </a:t>
            </a:r>
            <a:r>
              <a:rPr lang="en-US" b="1" i="1" dirty="0"/>
              <a:t>who</a:t>
            </a:r>
            <a:r>
              <a:rPr lang="en-US" b="1" dirty="0"/>
              <a:t> when the pronoun is the subject of the clause.</a:t>
            </a:r>
          </a:p>
          <a:p>
            <a:r>
              <a:rPr lang="en-US" dirty="0"/>
              <a:t>He’s the climber </a:t>
            </a:r>
            <a:r>
              <a:rPr lang="en-US" b="1" dirty="0"/>
              <a:t>who</a:t>
            </a:r>
            <a:r>
              <a:rPr lang="en-US" dirty="0"/>
              <a:t> planted the flag.</a:t>
            </a:r>
          </a:p>
          <a:p>
            <a:r>
              <a:rPr lang="en-US" b="1" dirty="0"/>
              <a:t>Use </a:t>
            </a:r>
            <a:r>
              <a:rPr lang="en-US" b="1" i="1" dirty="0"/>
              <a:t>whom</a:t>
            </a:r>
            <a:r>
              <a:rPr lang="en-US" b="1" dirty="0"/>
              <a:t> when the pronoun is an object in the subordinate clause.</a:t>
            </a:r>
          </a:p>
          <a:p>
            <a:r>
              <a:rPr lang="en-US" dirty="0"/>
              <a:t>The climber </a:t>
            </a:r>
            <a:r>
              <a:rPr lang="en-US" b="1" dirty="0"/>
              <a:t>whom</a:t>
            </a:r>
            <a:r>
              <a:rPr lang="en-US" dirty="0"/>
              <a:t> we all know planted the flag.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Eileen Collins is an astronaut (who, whom) I admire.</a:t>
            </a:r>
          </a:p>
          <a:p>
            <a:r>
              <a:rPr lang="en-US" b="1" dirty="0"/>
              <a:t>Identify the subordinate clause in the sentence.</a:t>
            </a:r>
          </a:p>
          <a:p>
            <a:r>
              <a:rPr lang="en-US" dirty="0"/>
              <a:t>(Who, whom) I admire</a:t>
            </a:r>
          </a:p>
          <a:p>
            <a:r>
              <a:rPr lang="en-US" b="1" dirty="0"/>
              <a:t>The pronoun is a direct object.</a:t>
            </a:r>
          </a:p>
          <a:p>
            <a:r>
              <a:rPr lang="en-US" dirty="0"/>
              <a:t>Eileen Collins is the astronaut </a:t>
            </a:r>
            <a:r>
              <a:rPr lang="en-US" b="1" dirty="0"/>
              <a:t>whom</a:t>
            </a:r>
            <a:r>
              <a:rPr lang="en-US" dirty="0"/>
              <a:t> I admire.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and whom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Don’t assume you should use whomever after a preposition.</a:t>
            </a:r>
          </a:p>
          <a:p>
            <a:r>
              <a:rPr lang="en-US" b="1" dirty="0"/>
              <a:t>Choose </a:t>
            </a:r>
            <a:r>
              <a:rPr lang="en-US" b="1" i="1" dirty="0"/>
              <a:t>whoever</a:t>
            </a:r>
            <a:r>
              <a:rPr lang="en-US" b="1" dirty="0"/>
              <a:t> or </a:t>
            </a:r>
            <a:r>
              <a:rPr lang="en-US" b="1" i="1" dirty="0"/>
              <a:t>whomever</a:t>
            </a:r>
            <a:r>
              <a:rPr lang="en-US" b="1" dirty="0"/>
              <a:t> based on the pronoun’s function in the subordinate clause.</a:t>
            </a:r>
          </a:p>
          <a:p>
            <a:r>
              <a:rPr lang="en-US" dirty="0"/>
              <a:t>Share your discovery with (whoever, whomever) is interested.</a:t>
            </a:r>
          </a:p>
          <a:p>
            <a:r>
              <a:rPr lang="en-US" i="1" dirty="0"/>
              <a:t>Whoever</a:t>
            </a:r>
            <a:r>
              <a:rPr lang="en-US" dirty="0"/>
              <a:t> is the subject of the subordinate clause.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Pronoun-antecedent agreement – </a:t>
            </a:r>
            <a:br>
              <a:rPr lang="en-US" dirty="0"/>
            </a:br>
            <a:r>
              <a:rPr lang="en-US" dirty="0"/>
              <a:t>lesson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 pronoun must agree with its antecedent in number, gender, and person. </a:t>
            </a:r>
          </a:p>
          <a:p>
            <a:r>
              <a:rPr lang="en-US" sz="4400" b="1" dirty="0"/>
              <a:t>An </a:t>
            </a:r>
            <a:r>
              <a:rPr lang="en-US" sz="4400" b="1" u="sng" dirty="0"/>
              <a:t>antecedent</a:t>
            </a:r>
            <a:r>
              <a:rPr lang="en-US" sz="4400" b="1" dirty="0"/>
              <a:t> is the noun or pronoun to which a pronoun refers.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the antecedent of a pronoun is singular, use  a singular pronoun. If the antecedent is plural, use a plural pronoun.</a:t>
            </a:r>
          </a:p>
          <a:p>
            <a:r>
              <a:rPr lang="en-US" u="sng" dirty="0"/>
              <a:t>Neil Armstrong</a:t>
            </a:r>
            <a:r>
              <a:rPr lang="en-US" dirty="0"/>
              <a:t> knew early in life that </a:t>
            </a:r>
            <a:r>
              <a:rPr lang="en-US" b="1" dirty="0"/>
              <a:t>he</a:t>
            </a:r>
            <a:r>
              <a:rPr lang="en-US" dirty="0"/>
              <a:t> wanted a career in aviation.</a:t>
            </a:r>
          </a:p>
          <a:p>
            <a:r>
              <a:rPr lang="en-US" u="sng" dirty="0"/>
              <a:t>Astronauts</a:t>
            </a:r>
            <a:r>
              <a:rPr lang="en-US" dirty="0"/>
              <a:t> undergo strenuous training before </a:t>
            </a:r>
            <a:r>
              <a:rPr lang="en-US" b="1" dirty="0"/>
              <a:t>they</a:t>
            </a:r>
            <a:r>
              <a:rPr lang="en-US" dirty="0"/>
              <a:t> can blast off into space.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 plural pronoun is used to refer to nouns or pronouns joined together by </a:t>
            </a:r>
            <a:r>
              <a:rPr lang="en-US" b="1" i="1" dirty="0"/>
              <a:t>and</a:t>
            </a:r>
            <a:r>
              <a:rPr lang="en-US" b="1" dirty="0"/>
              <a:t>.</a:t>
            </a:r>
          </a:p>
          <a:p>
            <a:r>
              <a:rPr lang="en-US" u="sng" dirty="0"/>
              <a:t>Armstrong</a:t>
            </a:r>
            <a:r>
              <a:rPr lang="en-US" dirty="0"/>
              <a:t> and </a:t>
            </a:r>
            <a:r>
              <a:rPr lang="en-US" u="sng" dirty="0" err="1"/>
              <a:t>Aldrin</a:t>
            </a:r>
            <a:r>
              <a:rPr lang="en-US" dirty="0"/>
              <a:t> have taken </a:t>
            </a:r>
            <a:r>
              <a:rPr lang="en-US" b="1" dirty="0"/>
              <a:t>their</a:t>
            </a:r>
            <a:r>
              <a:rPr lang="en-US" dirty="0"/>
              <a:t> place in history.</a:t>
            </a:r>
          </a:p>
          <a:p>
            <a:r>
              <a:rPr lang="en-US" b="1" dirty="0"/>
              <a:t>A pronoun that refers to nouns or pronouns joined by </a:t>
            </a:r>
            <a:r>
              <a:rPr lang="en-US" b="1" i="1" dirty="0"/>
              <a:t>or</a:t>
            </a:r>
            <a:r>
              <a:rPr lang="en-US" b="1" dirty="0"/>
              <a:t> </a:t>
            </a:r>
            <a:r>
              <a:rPr lang="en-US" b="1" dirty="0" err="1"/>
              <a:t>or</a:t>
            </a:r>
            <a:r>
              <a:rPr lang="en-US" b="1" dirty="0"/>
              <a:t> </a:t>
            </a:r>
            <a:r>
              <a:rPr lang="en-US" b="1" i="1" dirty="0"/>
              <a:t>nor</a:t>
            </a:r>
            <a:r>
              <a:rPr lang="en-US" b="1" dirty="0"/>
              <a:t> should agree with the noun or pronoun nearest to it.</a:t>
            </a:r>
          </a:p>
          <a:p>
            <a:r>
              <a:rPr lang="en-US" dirty="0"/>
              <a:t>Neither </a:t>
            </a:r>
            <a:r>
              <a:rPr lang="en-US" u="sng" dirty="0"/>
              <a:t>the astronauts nor NASA </a:t>
            </a:r>
            <a:r>
              <a:rPr lang="en-US" dirty="0"/>
              <a:t>neglected </a:t>
            </a:r>
            <a:r>
              <a:rPr lang="en-US" b="1" dirty="0"/>
              <a:t>its</a:t>
            </a:r>
            <a:r>
              <a:rPr lang="en-US" dirty="0"/>
              <a:t> duties.</a:t>
            </a:r>
          </a:p>
          <a:p>
            <a:r>
              <a:rPr lang="en-US" dirty="0"/>
              <a:t>Neither </a:t>
            </a:r>
            <a:r>
              <a:rPr lang="en-US" u="sng" dirty="0"/>
              <a:t>NASA nor the astronauts</a:t>
            </a:r>
            <a:r>
              <a:rPr lang="en-US" dirty="0"/>
              <a:t> neglected </a:t>
            </a:r>
            <a:r>
              <a:rPr lang="en-US" b="1" dirty="0"/>
              <a:t>their</a:t>
            </a:r>
            <a:r>
              <a:rPr lang="en-US" dirty="0"/>
              <a:t> duties.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pronouns -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Personal pronouns take on different forms, depending on how they are used in sentences. These forms are called </a:t>
            </a:r>
            <a:r>
              <a:rPr lang="en-US" sz="4800" b="1" u="sng" dirty="0"/>
              <a:t>cases</a:t>
            </a:r>
            <a:r>
              <a:rPr lang="en-US" sz="4800" dirty="0"/>
              <a:t>.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collective noun, such as </a:t>
            </a:r>
            <a:r>
              <a:rPr lang="en-US" sz="4000" b="1" i="1" dirty="0"/>
              <a:t>crew</a:t>
            </a:r>
            <a:r>
              <a:rPr lang="en-US" sz="4000" b="1" dirty="0"/>
              <a:t>, </a:t>
            </a:r>
            <a:r>
              <a:rPr lang="en-US" sz="4000" b="1" i="1" dirty="0"/>
              <a:t>team</a:t>
            </a:r>
            <a:r>
              <a:rPr lang="en-US" sz="4000" b="1" dirty="0"/>
              <a:t>, </a:t>
            </a:r>
            <a:r>
              <a:rPr lang="en-US" sz="4000" b="1" i="1" dirty="0"/>
              <a:t>audience</a:t>
            </a:r>
            <a:r>
              <a:rPr lang="en-US" sz="4000" b="1" dirty="0"/>
              <a:t>, or </a:t>
            </a:r>
            <a:r>
              <a:rPr lang="en-US" sz="4000" b="1" i="1" dirty="0"/>
              <a:t>family</a:t>
            </a:r>
            <a:r>
              <a:rPr lang="en-US" sz="4000" b="1" dirty="0"/>
              <a:t>, may be referred to by either a singular or a plural pronoun.</a:t>
            </a:r>
          </a:p>
          <a:p>
            <a:r>
              <a:rPr lang="en-US" sz="4000" b="1" dirty="0"/>
              <a:t>The collective noun’s number is determined by its meaning in the sentence.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r>
              <a:rPr lang="en-US" b="1" dirty="0"/>
              <a:t>A pronoun that refers to a collective noun should be singular if the collective noun names a group acting as a unit.</a:t>
            </a:r>
          </a:p>
          <a:p>
            <a:r>
              <a:rPr lang="en-US" dirty="0"/>
              <a:t>The </a:t>
            </a:r>
            <a:r>
              <a:rPr lang="en-US" u="sng" dirty="0"/>
              <a:t>crew</a:t>
            </a:r>
            <a:r>
              <a:rPr lang="en-US" dirty="0"/>
              <a:t> is completing </a:t>
            </a:r>
            <a:r>
              <a:rPr lang="en-US" b="1" dirty="0"/>
              <a:t>its</a:t>
            </a:r>
            <a:r>
              <a:rPr lang="en-US" dirty="0"/>
              <a:t> countdown to the launch.</a:t>
            </a:r>
          </a:p>
          <a:p>
            <a:r>
              <a:rPr lang="en-US" b="1" dirty="0"/>
              <a:t>A pronoun that refers to a collective noun should be plural if the collective noun names the members or parts of a group acting individually.</a:t>
            </a:r>
          </a:p>
          <a:p>
            <a:r>
              <a:rPr lang="en-US" dirty="0"/>
              <a:t>The </a:t>
            </a:r>
            <a:r>
              <a:rPr lang="en-US" u="sng" dirty="0"/>
              <a:t>crew</a:t>
            </a:r>
            <a:r>
              <a:rPr lang="en-US" dirty="0"/>
              <a:t> will carry out </a:t>
            </a:r>
            <a:r>
              <a:rPr lang="en-US" b="1" dirty="0"/>
              <a:t>their</a:t>
            </a:r>
            <a:r>
              <a:rPr lang="en-US" dirty="0"/>
              <a:t> assignments.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gender of a pronoun must be the same as the gender of its antecedent. When the antecedent could be either feminine or masculine, use the phrase “he or she” or “him or her.”</a:t>
            </a:r>
          </a:p>
          <a:p>
            <a:r>
              <a:rPr lang="en-US" dirty="0"/>
              <a:t>During the flight, an </a:t>
            </a:r>
            <a:r>
              <a:rPr lang="en-US" u="sng" dirty="0"/>
              <a:t>astronaut</a:t>
            </a:r>
            <a:r>
              <a:rPr lang="en-US" dirty="0"/>
              <a:t> conducts </a:t>
            </a:r>
            <a:r>
              <a:rPr lang="en-US" b="1" dirty="0"/>
              <a:t>his or her </a:t>
            </a:r>
            <a:r>
              <a:rPr lang="en-US" dirty="0"/>
              <a:t>experiments.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person of the pronoun must agree with the person of its antecedent.</a:t>
            </a:r>
          </a:p>
          <a:p>
            <a:r>
              <a:rPr lang="en-US" sz="3600" dirty="0"/>
              <a:t>All </a:t>
            </a:r>
            <a:r>
              <a:rPr lang="en-US" sz="3600" u="sng" dirty="0"/>
              <a:t>astronauts</a:t>
            </a:r>
            <a:r>
              <a:rPr lang="en-US" sz="3600" dirty="0"/>
              <a:t> should take </a:t>
            </a:r>
            <a:r>
              <a:rPr lang="en-US" sz="3600" b="1" strike="sngStrike" dirty="0"/>
              <a:t>your</a:t>
            </a:r>
            <a:r>
              <a:rPr lang="en-US" sz="3600" dirty="0"/>
              <a:t> responsibilities seriously.</a:t>
            </a:r>
          </a:p>
          <a:p>
            <a:r>
              <a:rPr lang="en-US" sz="3600" dirty="0"/>
              <a:t>All </a:t>
            </a:r>
            <a:r>
              <a:rPr lang="en-US" sz="3600" u="sng" dirty="0"/>
              <a:t>astronauts</a:t>
            </a:r>
            <a:r>
              <a:rPr lang="en-US" sz="3600" dirty="0"/>
              <a:t> should take </a:t>
            </a:r>
            <a:r>
              <a:rPr lang="en-US" sz="3600" b="1" dirty="0"/>
              <a:t>their</a:t>
            </a:r>
            <a:r>
              <a:rPr lang="en-US" sz="3600" dirty="0"/>
              <a:t> responsibilities seriously.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Indefinite pronouns as antecedents – Lesson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 indefinite pronoun may be the antecedent of a personal pronoun.</a:t>
            </a:r>
          </a:p>
          <a:p>
            <a:r>
              <a:rPr lang="en-US" sz="4000" b="1" dirty="0"/>
              <a:t>The number of an indefinite pronoun is not always clear.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/>
          <a:lstStyle/>
          <a:p>
            <a:r>
              <a:rPr lang="en-US" sz="2800" dirty="0"/>
              <a:t>Indefinite Pronouns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21815"/>
              </p:ext>
            </p:extLst>
          </p:nvPr>
        </p:nvGraphicFramePr>
        <p:xfrm>
          <a:off x="381000" y="1905001"/>
          <a:ext cx="8229600" cy="36847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46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Always</a:t>
                      </a:r>
                      <a:r>
                        <a:rPr lang="en-US" sz="2400" b="1" baseline="0" dirty="0"/>
                        <a:t> Singular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another</a:t>
                      </a:r>
                    </a:p>
                    <a:p>
                      <a:pPr algn="ctr"/>
                      <a:r>
                        <a:rPr lang="en-US" sz="2400" b="1" dirty="0"/>
                        <a:t>anybody</a:t>
                      </a:r>
                    </a:p>
                    <a:p>
                      <a:pPr algn="ctr"/>
                      <a:r>
                        <a:rPr lang="en-US" sz="2400" b="1" dirty="0"/>
                        <a:t>anyone</a:t>
                      </a:r>
                    </a:p>
                    <a:p>
                      <a:pPr algn="ctr"/>
                      <a:r>
                        <a:rPr lang="en-US" sz="2400" b="1" dirty="0"/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each</a:t>
                      </a:r>
                    </a:p>
                    <a:p>
                      <a:pPr algn="ctr"/>
                      <a:r>
                        <a:rPr lang="en-US" sz="2400" b="1" dirty="0"/>
                        <a:t>either</a:t>
                      </a:r>
                    </a:p>
                    <a:p>
                      <a:pPr algn="ctr"/>
                      <a:r>
                        <a:rPr lang="en-US" sz="2400" b="1" dirty="0"/>
                        <a:t>everybody</a:t>
                      </a:r>
                    </a:p>
                    <a:p>
                      <a:pPr algn="ctr"/>
                      <a:r>
                        <a:rPr lang="en-US" sz="2400" b="1" dirty="0"/>
                        <a:t>everyone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everything</a:t>
                      </a:r>
                    </a:p>
                    <a:p>
                      <a:pPr algn="ctr"/>
                      <a:r>
                        <a:rPr lang="en-US" sz="2400" b="1" dirty="0"/>
                        <a:t>neither</a:t>
                      </a:r>
                    </a:p>
                    <a:p>
                      <a:pPr algn="ctr"/>
                      <a:r>
                        <a:rPr lang="en-US" sz="2400" b="1" dirty="0"/>
                        <a:t>nobody</a:t>
                      </a:r>
                    </a:p>
                    <a:p>
                      <a:pPr algn="ctr"/>
                      <a:r>
                        <a:rPr lang="en-US" sz="2400" b="1" dirty="0"/>
                        <a:t>no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one</a:t>
                      </a:r>
                    </a:p>
                    <a:p>
                      <a:pPr algn="ctr"/>
                      <a:r>
                        <a:rPr lang="en-US" sz="2400" b="1" dirty="0"/>
                        <a:t>somebody </a:t>
                      </a:r>
                    </a:p>
                    <a:p>
                      <a:pPr algn="ctr"/>
                      <a:r>
                        <a:rPr lang="en-US" sz="2400" b="1" dirty="0"/>
                        <a:t>someone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Always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several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Singular or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all</a:t>
                      </a:r>
                    </a:p>
                    <a:p>
                      <a:pPr algn="ctr"/>
                      <a:r>
                        <a:rPr lang="en-US" sz="2400" b="1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84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 a singular personal pronoun to refer to a singular indefinite pronoun.</a:t>
            </a:r>
          </a:p>
          <a:p>
            <a:r>
              <a:rPr lang="en-US" u="sng" dirty="0"/>
              <a:t>Each</a:t>
            </a:r>
            <a:r>
              <a:rPr lang="en-US" dirty="0"/>
              <a:t> of the discoveries has </a:t>
            </a:r>
            <a:r>
              <a:rPr lang="en-US" b="1" dirty="0"/>
              <a:t>its</a:t>
            </a:r>
            <a:r>
              <a:rPr lang="en-US" dirty="0"/>
              <a:t> own special value.</a:t>
            </a:r>
          </a:p>
          <a:p>
            <a:r>
              <a:rPr lang="en-US" b="1" dirty="0"/>
              <a:t>The phrase “his or her” is considered a singular indefinite pronoun.</a:t>
            </a:r>
          </a:p>
          <a:p>
            <a:r>
              <a:rPr lang="en-US" u="sng" dirty="0"/>
              <a:t>No one</a:t>
            </a:r>
            <a:r>
              <a:rPr lang="en-US" dirty="0"/>
              <a:t> wants </a:t>
            </a:r>
            <a:r>
              <a:rPr lang="en-US" b="1" dirty="0"/>
              <a:t>his or her </a:t>
            </a:r>
            <a:r>
              <a:rPr lang="en-US" dirty="0"/>
              <a:t>discoveries discounted.</a:t>
            </a:r>
          </a:p>
        </p:txBody>
      </p:sp>
    </p:spTree>
    <p:extLst>
      <p:ext uri="{BB962C8B-B14F-4D97-AF65-F5344CB8AC3E}">
        <p14:creationId xmlns:p14="http://schemas.microsoft.com/office/powerpoint/2010/main" val="3223272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When one or more nouns come between a personal pronoun and its indefinite pronoun antecedent, make sure that the personal pronoun agrees with the indefinite pronoun and not with a noun.</a:t>
            </a:r>
          </a:p>
          <a:p>
            <a:r>
              <a:rPr lang="en-US" sz="3600" u="sng" dirty="0"/>
              <a:t>One</a:t>
            </a:r>
            <a:r>
              <a:rPr lang="en-US" sz="3600" dirty="0"/>
              <a:t> of the explorers broke </a:t>
            </a:r>
            <a:r>
              <a:rPr lang="en-US" sz="3600" b="1" strike="sngStrike" dirty="0"/>
              <a:t>their</a:t>
            </a:r>
            <a:r>
              <a:rPr lang="en-US" sz="3600" dirty="0"/>
              <a:t> leg.</a:t>
            </a:r>
          </a:p>
          <a:p>
            <a:r>
              <a:rPr lang="en-US" sz="3600" u="sng" dirty="0"/>
              <a:t>One</a:t>
            </a:r>
            <a:r>
              <a:rPr lang="en-US" sz="3600" dirty="0"/>
              <a:t> of the explorers broke </a:t>
            </a:r>
            <a:r>
              <a:rPr lang="en-US" sz="3600" b="1" dirty="0"/>
              <a:t>his</a:t>
            </a:r>
            <a:r>
              <a:rPr lang="en-US" sz="3600" dirty="0"/>
              <a:t> leg.</a:t>
            </a:r>
          </a:p>
        </p:txBody>
      </p:sp>
    </p:spTree>
    <p:extLst>
      <p:ext uri="{BB962C8B-B14F-4D97-AF65-F5344CB8AC3E}">
        <p14:creationId xmlns:p14="http://schemas.microsoft.com/office/powerpoint/2010/main" val="257436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Use a plural indefinite pronoun to refer to a plural indefinite pronoun.</a:t>
            </a:r>
          </a:p>
          <a:p>
            <a:pPr marL="0" indent="0">
              <a:buNone/>
            </a:pPr>
            <a:endParaRPr lang="en-US" sz="4000" u="sng" dirty="0"/>
          </a:p>
          <a:p>
            <a:r>
              <a:rPr lang="en-US" sz="4000" u="sng" dirty="0"/>
              <a:t>Both</a:t>
            </a:r>
            <a:r>
              <a:rPr lang="en-US" sz="4000" dirty="0"/>
              <a:t> of the scientists presented </a:t>
            </a:r>
            <a:r>
              <a:rPr lang="en-US" sz="4000" b="1" dirty="0"/>
              <a:t>their</a:t>
            </a:r>
            <a:r>
              <a:rPr lang="en-US" sz="4000" dirty="0"/>
              <a:t> findings at the meeting.</a:t>
            </a:r>
          </a:p>
        </p:txBody>
      </p:sp>
    </p:spTree>
    <p:extLst>
      <p:ext uri="{BB962C8B-B14F-4D97-AF65-F5344CB8AC3E}">
        <p14:creationId xmlns:p14="http://schemas.microsoft.com/office/powerpoint/2010/main" val="159087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Some indefinite pronouns can be singular or plural. Use the meaning of the sentence to determine whether a personal pronoun that refers to such an indefinite pronoun should be singular or plural.</a:t>
            </a:r>
          </a:p>
        </p:txBody>
      </p:sp>
    </p:spTree>
    <p:extLst>
      <p:ext uri="{BB962C8B-B14F-4D97-AF65-F5344CB8AC3E}">
        <p14:creationId xmlns:p14="http://schemas.microsoft.com/office/powerpoint/2010/main" val="427117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r>
              <a:rPr lang="en-US" dirty="0"/>
              <a:t>Personal Pronouns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1066805"/>
          <a:ext cx="9143998" cy="5791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812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Possessive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dirty="0"/>
                        <a:t>first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my, 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dirty="0"/>
                        <a:t>second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your, yours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219">
                <a:tc>
                  <a:txBody>
                    <a:bodyPr/>
                    <a:lstStyle/>
                    <a:p>
                      <a:r>
                        <a:rPr lang="en-US" sz="2400" dirty="0"/>
                        <a:t>third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he,</a:t>
                      </a:r>
                      <a:r>
                        <a:rPr lang="en-US" sz="2400" baseline="0" dirty="0"/>
                        <a:t> she, 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him, her,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his, her, hers, 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dirty="0"/>
                        <a:t>first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our, 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dirty="0"/>
                        <a:t>second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your, yours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122">
                <a:tc>
                  <a:txBody>
                    <a:bodyPr/>
                    <a:lstStyle/>
                    <a:p>
                      <a:r>
                        <a:rPr lang="en-US" sz="2400" dirty="0"/>
                        <a:t>third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their, theirs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 as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the indefinite pronoun refers to part of a whole, use a singular personal pronoun.</a:t>
            </a:r>
          </a:p>
          <a:p>
            <a:r>
              <a:rPr lang="en-US" u="sng" dirty="0"/>
              <a:t>None</a:t>
            </a:r>
            <a:r>
              <a:rPr lang="en-US" dirty="0"/>
              <a:t> of the gold found on the ship has lost </a:t>
            </a:r>
            <a:r>
              <a:rPr lang="en-US" b="1" dirty="0"/>
              <a:t>its</a:t>
            </a:r>
            <a:r>
              <a:rPr lang="en-US" dirty="0"/>
              <a:t> glitter.</a:t>
            </a:r>
          </a:p>
          <a:p>
            <a:r>
              <a:rPr lang="en-US" b="1" dirty="0"/>
              <a:t>If the indefinite pronoun refers to the members of a group, use a plural personal pronoun.</a:t>
            </a:r>
          </a:p>
          <a:p>
            <a:r>
              <a:rPr lang="en-US" u="sng" dirty="0"/>
              <a:t>None</a:t>
            </a:r>
            <a:r>
              <a:rPr lang="en-US" dirty="0"/>
              <a:t> of the guests left </a:t>
            </a:r>
            <a:r>
              <a:rPr lang="en-US" b="1" dirty="0"/>
              <a:t>their</a:t>
            </a:r>
            <a:r>
              <a:rPr lang="en-US" dirty="0"/>
              <a:t> seats during the lecture.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 – lesson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Pronouns may be used with an appositive, in an appositive, or in a comparison.</a:t>
            </a:r>
          </a:p>
          <a:p>
            <a:r>
              <a:rPr lang="en-US" sz="4000" b="1" dirty="0"/>
              <a:t>Pronouns can also be used reflexively and intensively.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i="1" dirty="0"/>
              <a:t>we</a:t>
            </a:r>
            <a:r>
              <a:rPr lang="en-US" b="1" dirty="0"/>
              <a:t> and </a:t>
            </a:r>
            <a:r>
              <a:rPr lang="en-US" b="1" i="1" dirty="0"/>
              <a:t>us</a:t>
            </a:r>
            <a:r>
              <a:rPr lang="en-US" b="1" dirty="0"/>
              <a:t> are often followed by an appositive, which is a noun that identifies the pronoun.</a:t>
            </a:r>
          </a:p>
          <a:p>
            <a:r>
              <a:rPr lang="en-US" u="sng" dirty="0"/>
              <a:t>We</a:t>
            </a:r>
            <a:r>
              <a:rPr lang="en-US" dirty="0"/>
              <a:t> </a:t>
            </a:r>
            <a:r>
              <a:rPr lang="en-US" b="1" dirty="0"/>
              <a:t>explorers</a:t>
            </a:r>
            <a:r>
              <a:rPr lang="en-US" dirty="0"/>
              <a:t> meet on Mondays.</a:t>
            </a:r>
          </a:p>
          <a:p>
            <a:r>
              <a:rPr lang="en-US" dirty="0"/>
              <a:t>The task was assigned to </a:t>
            </a:r>
            <a:r>
              <a:rPr lang="en-US" u="sng" dirty="0"/>
              <a:t>us</a:t>
            </a:r>
            <a:r>
              <a:rPr lang="en-US" dirty="0"/>
              <a:t> </a:t>
            </a:r>
            <a:r>
              <a:rPr lang="en-US" b="1" dirty="0"/>
              <a:t>students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05400"/>
          </a:xfrm>
        </p:spPr>
        <p:txBody>
          <a:bodyPr>
            <a:noAutofit/>
          </a:bodyPr>
          <a:lstStyle/>
          <a:p>
            <a:r>
              <a:rPr lang="en-US" sz="3600" dirty="0"/>
              <a:t>(We, us) divers refused to explore the ship.</a:t>
            </a:r>
          </a:p>
          <a:p>
            <a:r>
              <a:rPr lang="en-US" sz="3600" b="1" dirty="0"/>
              <a:t>Rewrite the sentence without the appositive.</a:t>
            </a:r>
          </a:p>
          <a:p>
            <a:r>
              <a:rPr lang="en-US" sz="3600" dirty="0"/>
              <a:t>(We, us) refused to explore the ship.</a:t>
            </a:r>
          </a:p>
          <a:p>
            <a:r>
              <a:rPr lang="en-US" sz="3600" b="1" dirty="0"/>
              <a:t>Determine whether the pronoun is a subject or an object.</a:t>
            </a:r>
          </a:p>
          <a:p>
            <a:r>
              <a:rPr lang="en-US" sz="3600" u="sng" dirty="0"/>
              <a:t>We</a:t>
            </a:r>
            <a:r>
              <a:rPr lang="en-US" sz="3600" dirty="0"/>
              <a:t> </a:t>
            </a:r>
            <a:r>
              <a:rPr lang="en-US" sz="3600" b="1" dirty="0"/>
              <a:t>divers</a:t>
            </a:r>
            <a:r>
              <a:rPr lang="en-US" sz="3600" dirty="0"/>
              <a:t> refused to explore the ship.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Sometimes a pronoun is used as an appositive. The pronoun helps to identify a preceding noun. Notice that pronouns used in appositives take the nominative case as a subject and the objective case if they function as an object.</a:t>
            </a:r>
          </a:p>
          <a:p>
            <a:r>
              <a:rPr lang="en-US" sz="3600" dirty="0"/>
              <a:t>The guides, Emilio and </a:t>
            </a:r>
            <a:r>
              <a:rPr lang="en-US" sz="3600" b="1" dirty="0"/>
              <a:t>I</a:t>
            </a:r>
            <a:r>
              <a:rPr lang="en-US" sz="3600" dirty="0"/>
              <a:t>, met for lunch.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r>
              <a:rPr lang="en-US" dirty="0"/>
              <a:t>The museum paid the explorers, Ron and (she, her), for the find.</a:t>
            </a:r>
          </a:p>
          <a:p>
            <a:r>
              <a:rPr lang="en-US" b="1" dirty="0"/>
              <a:t>Rewrite the sentence, using the appositive by itself.</a:t>
            </a:r>
          </a:p>
          <a:p>
            <a:r>
              <a:rPr lang="en-US" dirty="0"/>
              <a:t>The museum paid Ron and (</a:t>
            </a:r>
            <a:r>
              <a:rPr lang="en-US" dirty="0" err="1"/>
              <a:t>she,her</a:t>
            </a:r>
            <a:r>
              <a:rPr lang="en-US" dirty="0"/>
              <a:t>) for the find.</a:t>
            </a:r>
          </a:p>
          <a:p>
            <a:r>
              <a:rPr lang="en-US" b="1" dirty="0"/>
              <a:t>Determine whether the pronoun is a subject or an object.</a:t>
            </a:r>
          </a:p>
          <a:p>
            <a:r>
              <a:rPr lang="en-US" dirty="0"/>
              <a:t>The museum paid the explorers, Ron and </a:t>
            </a:r>
            <a:r>
              <a:rPr lang="en-US" b="1" dirty="0"/>
              <a:t>her</a:t>
            </a:r>
            <a:r>
              <a:rPr lang="en-US" dirty="0"/>
              <a:t>, for the find.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comparison can be made by using </a:t>
            </a:r>
            <a:r>
              <a:rPr lang="en-US" b="1" i="1" dirty="0"/>
              <a:t>than</a:t>
            </a:r>
            <a:r>
              <a:rPr lang="en-US" b="1" dirty="0"/>
              <a:t> or </a:t>
            </a:r>
            <a:r>
              <a:rPr lang="en-US" b="1" i="1" dirty="0"/>
              <a:t>as</a:t>
            </a:r>
            <a:r>
              <a:rPr lang="en-US" b="1" dirty="0"/>
              <a:t> to begin a clause.</a:t>
            </a:r>
          </a:p>
          <a:p>
            <a:r>
              <a:rPr lang="en-US" dirty="0"/>
              <a:t>Linda is a more successful explorer </a:t>
            </a:r>
            <a:r>
              <a:rPr lang="en-US" b="1" dirty="0"/>
              <a:t>than he is</a:t>
            </a:r>
            <a:r>
              <a:rPr lang="en-US" dirty="0"/>
              <a:t>.</a:t>
            </a:r>
          </a:p>
          <a:p>
            <a:r>
              <a:rPr lang="en-US" dirty="0"/>
              <a:t>No one was as adventurous </a:t>
            </a:r>
            <a:r>
              <a:rPr lang="en-US" b="1" dirty="0"/>
              <a:t>as he was</a:t>
            </a:r>
            <a:r>
              <a:rPr lang="en-US" dirty="0"/>
              <a:t>.</a:t>
            </a:r>
          </a:p>
          <a:p>
            <a:r>
              <a:rPr lang="en-US" b="1" dirty="0"/>
              <a:t>When you omit one or more words from the final clause in a comparison, the clause is said to be </a:t>
            </a:r>
            <a:r>
              <a:rPr lang="en-US" b="1" u="sng" dirty="0"/>
              <a:t>elliptical</a:t>
            </a:r>
            <a:r>
              <a:rPr lang="en-US" b="1" dirty="0"/>
              <a:t>.</a:t>
            </a:r>
          </a:p>
          <a:p>
            <a:r>
              <a:rPr lang="en-US" dirty="0"/>
              <a:t>No one was as adventurous </a:t>
            </a:r>
            <a:r>
              <a:rPr lang="en-US" b="1" dirty="0"/>
              <a:t>as he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676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If you have trouble determining the correct pronoun to use in an elliptical clause, fill in the unstated words.</a:t>
            </a:r>
          </a:p>
          <a:p>
            <a:r>
              <a:rPr lang="en-US" sz="3600" dirty="0"/>
              <a:t>None of the guides were as experienced as (he, him).</a:t>
            </a:r>
          </a:p>
          <a:p>
            <a:r>
              <a:rPr lang="en-US" sz="3600" dirty="0"/>
              <a:t>None of the guide were as experienced </a:t>
            </a:r>
            <a:r>
              <a:rPr lang="en-US" sz="3600" b="1" dirty="0"/>
              <a:t>as he was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865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Notice that the case of the pronoun you use in a comparison can affect the meaning of a  sentence.</a:t>
            </a:r>
          </a:p>
          <a:p>
            <a:r>
              <a:rPr lang="en-US" dirty="0"/>
              <a:t>I depended more on Raul than he.</a:t>
            </a:r>
          </a:p>
          <a:p>
            <a:r>
              <a:rPr lang="en-US" dirty="0"/>
              <a:t>(This means “I depend more on Raul than he does.”)</a:t>
            </a:r>
          </a:p>
          <a:p>
            <a:r>
              <a:rPr lang="en-US" dirty="0"/>
              <a:t>I depended on Raul more than him.</a:t>
            </a:r>
          </a:p>
          <a:p>
            <a:r>
              <a:rPr lang="en-US" dirty="0"/>
              <a:t>(This means “I depend more on Raul than on him.”)</a:t>
            </a:r>
          </a:p>
        </p:txBody>
      </p:sp>
    </p:spTree>
    <p:extLst>
      <p:ext uri="{BB962C8B-B14F-4D97-AF65-F5344CB8AC3E}">
        <p14:creationId xmlns:p14="http://schemas.microsoft.com/office/powerpoint/2010/main" val="1881640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You can use a pronoun ending in –self or –selves reflexively or intensively.</a:t>
            </a:r>
          </a:p>
          <a:p>
            <a:r>
              <a:rPr lang="en-US" sz="3600" dirty="0"/>
              <a:t>Reuben did not consider </a:t>
            </a:r>
            <a:r>
              <a:rPr lang="en-US" sz="3600" u="sng" dirty="0"/>
              <a:t>himself</a:t>
            </a:r>
            <a:r>
              <a:rPr lang="en-US" sz="3600" dirty="0"/>
              <a:t> an explorer.</a:t>
            </a:r>
          </a:p>
          <a:p>
            <a:r>
              <a:rPr lang="en-US" sz="3600" b="1" dirty="0"/>
              <a:t>Himself reflects back on the subject</a:t>
            </a:r>
            <a:r>
              <a:rPr lang="en-US" sz="3600" dirty="0"/>
              <a:t>.</a:t>
            </a:r>
          </a:p>
          <a:p>
            <a:r>
              <a:rPr lang="en-US" sz="3600" dirty="0"/>
              <a:t>Rita </a:t>
            </a:r>
            <a:r>
              <a:rPr lang="en-US" sz="3600" u="sng" dirty="0"/>
              <a:t>herself</a:t>
            </a:r>
            <a:r>
              <a:rPr lang="en-US" sz="3600" dirty="0"/>
              <a:t> chose to take part in the expedition.</a:t>
            </a:r>
          </a:p>
          <a:p>
            <a:r>
              <a:rPr lang="en-US" sz="3600" b="1" dirty="0"/>
              <a:t>Herself adds emphasis to Rita.</a:t>
            </a:r>
          </a:p>
        </p:txBody>
      </p:sp>
    </p:spTree>
    <p:extLst>
      <p:ext uri="{BB962C8B-B14F-4D97-AF65-F5344CB8AC3E}">
        <p14:creationId xmlns:p14="http://schemas.microsoft.com/office/powerpoint/2010/main" val="125696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Nominative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nominative case of a personal pronoun is used when the pronoun functions as a subject or a predicate nominative (noun).</a:t>
            </a:r>
          </a:p>
          <a:p>
            <a:r>
              <a:rPr lang="en-US" b="1" dirty="0"/>
              <a:t>I</a:t>
            </a:r>
            <a:r>
              <a:rPr lang="en-US" dirty="0"/>
              <a:t> went on the trip.</a:t>
            </a:r>
          </a:p>
          <a:p>
            <a:r>
              <a:rPr lang="en-US" b="1" dirty="0"/>
              <a:t>They</a:t>
            </a:r>
            <a:r>
              <a:rPr lang="en-US" dirty="0"/>
              <a:t> came along, too.</a:t>
            </a:r>
          </a:p>
          <a:p>
            <a:r>
              <a:rPr lang="en-US" b="1" dirty="0"/>
              <a:t>The nominative case is also used when the pronoun is part of the compound subject.</a:t>
            </a:r>
          </a:p>
          <a:p>
            <a:r>
              <a:rPr lang="en-US" dirty="0"/>
              <a:t>Carlos and </a:t>
            </a:r>
            <a:r>
              <a:rPr lang="en-US" b="1" dirty="0"/>
              <a:t>he</a:t>
            </a:r>
            <a:r>
              <a:rPr lang="en-US" dirty="0"/>
              <a:t> planned the trip.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Don’t use reflexive or intensive pronouns alone. Pronouns ending is –self or –selves must have an antecedent in the same sentence.</a:t>
            </a:r>
          </a:p>
          <a:p>
            <a:r>
              <a:rPr lang="en-US" dirty="0"/>
              <a:t>Jesse and </a:t>
            </a:r>
            <a:r>
              <a:rPr lang="en-US" b="1" dirty="0"/>
              <a:t>myself</a:t>
            </a:r>
            <a:r>
              <a:rPr lang="en-US" dirty="0"/>
              <a:t> found the tracks together.</a:t>
            </a:r>
          </a:p>
          <a:p>
            <a:r>
              <a:rPr lang="en-US" b="1" dirty="0"/>
              <a:t>There is no antecedent for myself.</a:t>
            </a:r>
          </a:p>
          <a:p>
            <a:r>
              <a:rPr lang="en-US" dirty="0"/>
              <a:t>Jesse and </a:t>
            </a:r>
            <a:r>
              <a:rPr lang="en-US" b="1" dirty="0"/>
              <a:t>I</a:t>
            </a:r>
            <a:r>
              <a:rPr lang="en-US" dirty="0"/>
              <a:t> found the tracks together.</a:t>
            </a:r>
          </a:p>
        </p:txBody>
      </p:sp>
    </p:spTree>
    <p:extLst>
      <p:ext uri="{BB962C8B-B14F-4D97-AF65-F5344CB8AC3E}">
        <p14:creationId xmlns:p14="http://schemas.microsoft.com/office/powerpoint/2010/main" val="10636874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pronoun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/>
              <a:t>Hisself</a:t>
            </a:r>
            <a:r>
              <a:rPr lang="en-US" sz="4800" b="1" dirty="0"/>
              <a:t> and </a:t>
            </a:r>
            <a:r>
              <a:rPr lang="en-US" sz="4800" b="1" i="1" dirty="0" err="1"/>
              <a:t>theirselves</a:t>
            </a:r>
            <a:r>
              <a:rPr lang="en-US" sz="4800" b="1" dirty="0"/>
              <a:t> are NEVER correct. </a:t>
            </a:r>
          </a:p>
          <a:p>
            <a:r>
              <a:rPr lang="en-US" sz="4800" b="1" dirty="0"/>
              <a:t>Do not use them.</a:t>
            </a:r>
          </a:p>
        </p:txBody>
      </p:sp>
    </p:spTree>
    <p:extLst>
      <p:ext uri="{BB962C8B-B14F-4D97-AF65-F5344CB8AC3E}">
        <p14:creationId xmlns:p14="http://schemas.microsoft.com/office/powerpoint/2010/main" val="2631190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Pronoun-reference problems – lesson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If a pronoun’s antecedent is missing or unclear, or if there is more than one antecedent, readers will be confused.</a:t>
            </a:r>
          </a:p>
        </p:txBody>
      </p:sp>
    </p:spTree>
    <p:extLst>
      <p:ext uri="{BB962C8B-B14F-4D97-AF65-F5344CB8AC3E}">
        <p14:creationId xmlns:p14="http://schemas.microsoft.com/office/powerpoint/2010/main" val="2884245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Pronoun-reference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Problems can occur when the pronouns </a:t>
            </a:r>
            <a:r>
              <a:rPr lang="en-US" sz="3600" b="1" i="1" dirty="0"/>
              <a:t>it</a:t>
            </a:r>
            <a:r>
              <a:rPr lang="en-US" sz="3600" b="1" dirty="0"/>
              <a:t>, </a:t>
            </a:r>
            <a:r>
              <a:rPr lang="en-US" sz="3600" b="1" i="1" dirty="0"/>
              <a:t>this</a:t>
            </a:r>
            <a:r>
              <a:rPr lang="en-US" sz="3600" b="1" dirty="0"/>
              <a:t>, </a:t>
            </a:r>
            <a:r>
              <a:rPr lang="en-US" sz="3600" b="1" i="1" dirty="0"/>
              <a:t>that</a:t>
            </a:r>
            <a:r>
              <a:rPr lang="en-US" sz="3600" b="1" dirty="0"/>
              <a:t>, </a:t>
            </a:r>
            <a:r>
              <a:rPr lang="en-US" sz="3600" b="1" i="1" dirty="0"/>
              <a:t>which,</a:t>
            </a:r>
            <a:r>
              <a:rPr lang="en-US" sz="3600" b="1" dirty="0"/>
              <a:t> or </a:t>
            </a:r>
            <a:r>
              <a:rPr lang="en-US" sz="3600" b="1" i="1"/>
              <a:t>such</a:t>
            </a:r>
            <a:r>
              <a:rPr lang="en-US" sz="3600" b="1"/>
              <a:t> are </a:t>
            </a:r>
            <a:r>
              <a:rPr lang="en-US" sz="3600" b="1" dirty="0"/>
              <a:t>used to refer to a general idea rather than a specific noun. </a:t>
            </a:r>
          </a:p>
          <a:p>
            <a:r>
              <a:rPr lang="en-US" sz="3600" b="1" dirty="0"/>
              <a:t>You can often fix the problem by rewording the sentence to eliminate the problem.</a:t>
            </a:r>
          </a:p>
        </p:txBody>
      </p:sp>
    </p:spTree>
    <p:extLst>
      <p:ext uri="{BB962C8B-B14F-4D97-AF65-F5344CB8AC3E}">
        <p14:creationId xmlns:p14="http://schemas.microsoft.com/office/powerpoint/2010/main" val="1558665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Pronoun-reference problems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13682"/>
              </p:ext>
            </p:extLst>
          </p:nvPr>
        </p:nvGraphicFramePr>
        <p:xfrm>
          <a:off x="457200" y="1412240"/>
          <a:ext cx="83820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6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Awkward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750">
                <a:tc>
                  <a:txBody>
                    <a:bodyPr/>
                    <a:lstStyle/>
                    <a:p>
                      <a:r>
                        <a:rPr lang="en-US" sz="2800" dirty="0"/>
                        <a:t>High winds and driving snow assailed the mountaintop.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="1" baseline="0" dirty="0"/>
                        <a:t>This</a:t>
                      </a:r>
                      <a:r>
                        <a:rPr lang="en-US" sz="2800" baseline="0" dirty="0"/>
                        <a:t> trapped the climbers in their tents.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When high winds and driving snow assailed the mountaintop, the climbers became trapped in their tents.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750">
                <a:tc>
                  <a:txBody>
                    <a:bodyPr/>
                    <a:lstStyle/>
                    <a:p>
                      <a:r>
                        <a:rPr lang="en-US" sz="2800" dirty="0"/>
                        <a:t>The mummified bodies were excavated from the ice on an Andean peak, </a:t>
                      </a:r>
                      <a:r>
                        <a:rPr lang="en-US" sz="2800" b="1" dirty="0"/>
                        <a:t>which</a:t>
                      </a:r>
                      <a:r>
                        <a:rPr lang="en-US" sz="2800" dirty="0"/>
                        <a:t> was a great find.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mummified bodies excavated from the ice on an Andean peak were a great find.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646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Pronoun-reference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 indefinite reference occurs when the pronouns </a:t>
            </a:r>
            <a:r>
              <a:rPr lang="en-US" sz="4000" b="1" i="1" dirty="0"/>
              <a:t>it</a:t>
            </a:r>
            <a:r>
              <a:rPr lang="en-US" sz="4000" b="1" dirty="0"/>
              <a:t>, </a:t>
            </a:r>
            <a:r>
              <a:rPr lang="en-US" sz="4000" b="1" i="1" dirty="0"/>
              <a:t>you</a:t>
            </a:r>
            <a:r>
              <a:rPr lang="en-US" sz="4000" b="1" dirty="0"/>
              <a:t>, or </a:t>
            </a:r>
            <a:r>
              <a:rPr lang="en-US" sz="4000" b="1" i="1" dirty="0"/>
              <a:t>they</a:t>
            </a:r>
            <a:r>
              <a:rPr lang="en-US" sz="4000" b="1" dirty="0"/>
              <a:t> do not refer to a specific person or thing.</a:t>
            </a:r>
          </a:p>
          <a:p>
            <a:r>
              <a:rPr lang="en-US" sz="4000" b="1" dirty="0"/>
              <a:t>You can fix this problem by rewording the sentence to eliminate the pronoun.</a:t>
            </a:r>
          </a:p>
        </p:txBody>
      </p:sp>
    </p:spTree>
    <p:extLst>
      <p:ext uri="{BB962C8B-B14F-4D97-AF65-F5344CB8AC3E}">
        <p14:creationId xmlns:p14="http://schemas.microsoft.com/office/powerpoint/2010/main" val="4076068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Pronoun-reference problems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96099"/>
              </p:ext>
            </p:extLst>
          </p:nvPr>
        </p:nvGraphicFramePr>
        <p:xfrm>
          <a:off x="152400" y="1447800"/>
          <a:ext cx="8839200" cy="506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9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Awkward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742">
                <a:tc>
                  <a:txBody>
                    <a:bodyPr/>
                    <a:lstStyle/>
                    <a:p>
                      <a:r>
                        <a:rPr lang="en-US" sz="3200" b="1" dirty="0"/>
                        <a:t>It</a:t>
                      </a:r>
                      <a:r>
                        <a:rPr lang="en-US" sz="3200" dirty="0"/>
                        <a:t> stated in the newspaper article that the expedition</a:t>
                      </a:r>
                      <a:r>
                        <a:rPr lang="en-US" sz="3200" baseline="0" dirty="0"/>
                        <a:t> was a success.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 newspaper article  stated</a:t>
                      </a:r>
                      <a:r>
                        <a:rPr lang="en-US" sz="3200" baseline="0" dirty="0"/>
                        <a:t> that the expedition was a success.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403">
                <a:tc>
                  <a:txBody>
                    <a:bodyPr/>
                    <a:lstStyle/>
                    <a:p>
                      <a:r>
                        <a:rPr lang="en-US" sz="3200" dirty="0"/>
                        <a:t>In some schools, </a:t>
                      </a:r>
                      <a:r>
                        <a:rPr lang="en-US" sz="3200" b="1" dirty="0"/>
                        <a:t>you</a:t>
                      </a:r>
                      <a:r>
                        <a:rPr lang="en-US" sz="3200" dirty="0"/>
                        <a:t> can take part in an archeological dig.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 some schools, students can take part in an archeological dig.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2734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Pronoun-reference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word </a:t>
            </a:r>
            <a:r>
              <a:rPr lang="en-US" b="1" i="1" dirty="0"/>
              <a:t>ambiguous</a:t>
            </a:r>
            <a:r>
              <a:rPr lang="en-US" b="1" dirty="0"/>
              <a:t> means “having two or more possible meanings.” </a:t>
            </a:r>
          </a:p>
          <a:p>
            <a:r>
              <a:rPr lang="en-US" b="1" dirty="0"/>
              <a:t>An ambiguous reference occurs when a pronoun has two or more possible antecedents.</a:t>
            </a:r>
          </a:p>
          <a:p>
            <a:r>
              <a:rPr lang="en-US" b="1" dirty="0"/>
              <a:t>You can fix an ambiguous reference problem by rewording the sentence to clarify what the pronoun refers to.</a:t>
            </a:r>
          </a:p>
        </p:txBody>
      </p:sp>
    </p:spTree>
    <p:extLst>
      <p:ext uri="{BB962C8B-B14F-4D97-AF65-F5344CB8AC3E}">
        <p14:creationId xmlns:p14="http://schemas.microsoft.com/office/powerpoint/2010/main" val="29036553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Pronoun-reference problems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01383"/>
              </p:ext>
            </p:extLst>
          </p:nvPr>
        </p:nvGraphicFramePr>
        <p:xfrm>
          <a:off x="76200" y="1295400"/>
          <a:ext cx="8991600" cy="529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9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Awkward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384">
                <a:tc>
                  <a:txBody>
                    <a:bodyPr/>
                    <a:lstStyle/>
                    <a:p>
                      <a:r>
                        <a:rPr lang="en-US" sz="2400" dirty="0"/>
                        <a:t>When Joe called Kevin,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he</a:t>
                      </a:r>
                      <a:r>
                        <a:rPr lang="en-US" sz="2400" baseline="0" dirty="0"/>
                        <a:t> was preparing to set sail.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When Kevin</a:t>
                      </a:r>
                      <a:r>
                        <a:rPr lang="en-US" sz="2400" baseline="0" dirty="0"/>
                        <a:t> was preparing to set sail, he received a call from Joe.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384">
                <a:tc>
                  <a:txBody>
                    <a:bodyPr/>
                    <a:lstStyle/>
                    <a:p>
                      <a:r>
                        <a:rPr lang="en-US" sz="2400" dirty="0"/>
                        <a:t>After the men removed the sail from the mast, they began to repair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it</a:t>
                      </a:r>
                      <a:r>
                        <a:rPr lang="en-US" sz="2400" baseline="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men began to repair the sail after they removed it from the mast.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5384">
                <a:tc>
                  <a:txBody>
                    <a:bodyPr/>
                    <a:lstStyle/>
                    <a:p>
                      <a:r>
                        <a:rPr lang="en-US" sz="2400" dirty="0"/>
                        <a:t>When the shovel struck the buried pottery jar, </a:t>
                      </a:r>
                      <a:r>
                        <a:rPr lang="en-US" sz="2400" b="1" dirty="0"/>
                        <a:t>it</a:t>
                      </a:r>
                      <a:r>
                        <a:rPr lang="en-US" sz="2400" dirty="0"/>
                        <a:t> broke in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buried pottery</a:t>
                      </a:r>
                      <a:r>
                        <a:rPr lang="en-US" sz="2400" baseline="0" dirty="0"/>
                        <a:t> jar broke in half when it was struck by the shovel.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29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Nominative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When a pronoun functions as a predicate noun, it is called a predicate pronoun. It immediately follows a linking verb and identifies the subject of the sentence.</a:t>
            </a:r>
          </a:p>
          <a:p>
            <a:pPr>
              <a:buNone/>
            </a:pPr>
            <a:endParaRPr lang="en-US" sz="3600" b="1" dirty="0"/>
          </a:p>
          <a:p>
            <a:r>
              <a:rPr lang="en-US" sz="3600" dirty="0"/>
              <a:t>It was </a:t>
            </a:r>
            <a:r>
              <a:rPr lang="en-US" sz="3600" b="1" dirty="0"/>
              <a:t>she</a:t>
            </a:r>
            <a:r>
              <a:rPr lang="en-US" sz="3600" dirty="0"/>
              <a:t> who led the expedition.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objective case of a personal pronoun is used when the pronoun functions as a direct object, and indirect object, or the object of a preposition.</a:t>
            </a:r>
          </a:p>
          <a:p>
            <a:r>
              <a:rPr lang="en-US" dirty="0"/>
              <a:t>The group found </a:t>
            </a:r>
            <a:r>
              <a:rPr lang="en-US" b="1" dirty="0"/>
              <a:t>me</a:t>
            </a:r>
            <a:r>
              <a:rPr lang="en-US" dirty="0"/>
              <a:t> after a day-long search. </a:t>
            </a:r>
          </a:p>
          <a:p>
            <a:r>
              <a:rPr lang="en-US" dirty="0"/>
              <a:t>The mysterious stranger gave </a:t>
            </a:r>
            <a:r>
              <a:rPr lang="en-US" b="1" dirty="0"/>
              <a:t>us</a:t>
            </a:r>
            <a:r>
              <a:rPr lang="en-US" dirty="0"/>
              <a:t> the treasure map.</a:t>
            </a:r>
          </a:p>
          <a:p>
            <a:r>
              <a:rPr lang="en-US" dirty="0"/>
              <a:t>Midori climbed the mountain with </a:t>
            </a:r>
            <a:r>
              <a:rPr lang="en-US" b="1" dirty="0"/>
              <a:t>them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objective case is also used when a pronoun is part of a compound object.</a:t>
            </a:r>
          </a:p>
          <a:p>
            <a:r>
              <a:rPr lang="en-US" dirty="0"/>
              <a:t>Suddenly the earth opened up between Josh and </a:t>
            </a:r>
            <a:r>
              <a:rPr lang="en-US" b="1" dirty="0"/>
              <a:t>me</a:t>
            </a:r>
            <a:r>
              <a:rPr lang="en-US" dirty="0"/>
              <a:t>.</a:t>
            </a:r>
          </a:p>
          <a:p>
            <a:r>
              <a:rPr lang="en-US" b="1" dirty="0"/>
              <a:t>To make sure you’re using the correct pronoun case in a compound construction, look at each part separately.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Ben and (I, me) explored the outback.</a:t>
            </a:r>
          </a:p>
          <a:p>
            <a:r>
              <a:rPr lang="en-US" dirty="0"/>
              <a:t>I explored the outback.</a:t>
            </a:r>
          </a:p>
          <a:p>
            <a:r>
              <a:rPr lang="en-US" dirty="0"/>
              <a:t>Me explored the outback.</a:t>
            </a:r>
          </a:p>
          <a:p>
            <a:r>
              <a:rPr lang="en-US" b="1" dirty="0"/>
              <a:t>Erin went with Ben and (I, me).</a:t>
            </a:r>
          </a:p>
          <a:p>
            <a:r>
              <a:rPr lang="en-US" dirty="0"/>
              <a:t>Erin went with Ben and I.</a:t>
            </a:r>
          </a:p>
          <a:p>
            <a:r>
              <a:rPr lang="en-US" dirty="0"/>
              <a:t>Erin went with Ben and 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case – Lesson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 pronouns that show ownership or relationships are in the possessive case.</a:t>
            </a:r>
          </a:p>
          <a:p>
            <a:r>
              <a:rPr lang="en-US" b="1" dirty="0"/>
              <a:t>The possessive pronouns </a:t>
            </a:r>
            <a:r>
              <a:rPr lang="en-US" b="1" i="1" dirty="0"/>
              <a:t>mine</a:t>
            </a:r>
            <a:r>
              <a:rPr lang="en-US" b="1" dirty="0"/>
              <a:t>, </a:t>
            </a:r>
            <a:r>
              <a:rPr lang="en-US" b="1" i="1" dirty="0"/>
              <a:t>ours</a:t>
            </a:r>
            <a:r>
              <a:rPr lang="en-US" b="1" dirty="0"/>
              <a:t>, </a:t>
            </a:r>
            <a:r>
              <a:rPr lang="en-US" b="1" i="1" dirty="0"/>
              <a:t>yours</a:t>
            </a:r>
            <a:r>
              <a:rPr lang="en-US" b="1" dirty="0"/>
              <a:t>, </a:t>
            </a:r>
            <a:r>
              <a:rPr lang="en-US" b="1" i="1" dirty="0"/>
              <a:t>his</a:t>
            </a:r>
            <a:r>
              <a:rPr lang="en-US" b="1" dirty="0"/>
              <a:t>, </a:t>
            </a:r>
            <a:r>
              <a:rPr lang="en-US" b="1" i="1" dirty="0"/>
              <a:t>hers</a:t>
            </a:r>
            <a:r>
              <a:rPr lang="en-US" b="1" dirty="0"/>
              <a:t>, </a:t>
            </a:r>
            <a:r>
              <a:rPr lang="en-US" b="1" i="1" dirty="0"/>
              <a:t>its</a:t>
            </a:r>
            <a:r>
              <a:rPr lang="en-US" b="1" dirty="0"/>
              <a:t> and </a:t>
            </a:r>
            <a:r>
              <a:rPr lang="en-US" b="1" i="1" dirty="0"/>
              <a:t>theirs</a:t>
            </a:r>
            <a:r>
              <a:rPr lang="en-US" b="1" dirty="0"/>
              <a:t> can be used in the place of a noun. The pronoun can function as a subject or an object.</a:t>
            </a:r>
          </a:p>
          <a:p>
            <a:r>
              <a:rPr lang="en-US" dirty="0"/>
              <a:t>I need to see the map of the whole region.</a:t>
            </a:r>
          </a:p>
          <a:p>
            <a:r>
              <a:rPr lang="en-US" dirty="0"/>
              <a:t>Can I see </a:t>
            </a:r>
            <a:r>
              <a:rPr lang="en-US" b="1" dirty="0"/>
              <a:t>yours</a:t>
            </a:r>
            <a:r>
              <a:rPr lang="en-US" dirty="0"/>
              <a:t>? </a:t>
            </a:r>
            <a:r>
              <a:rPr lang="en-US" b="1" dirty="0"/>
              <a:t>Mine</a:t>
            </a:r>
            <a:r>
              <a:rPr lang="en-US" dirty="0"/>
              <a:t> is missing.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867</TotalTime>
  <Words>2410</Words>
  <Application>Microsoft Office PowerPoint</Application>
  <PresentationFormat>On-screen Show (4:3)</PresentationFormat>
  <Paragraphs>283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Calibri</vt:lpstr>
      <vt:lpstr>Franklin Gothic Book</vt:lpstr>
      <vt:lpstr>Franklin Gothic Medium</vt:lpstr>
      <vt:lpstr>Wingdings 2</vt:lpstr>
      <vt:lpstr>Trek</vt:lpstr>
      <vt:lpstr>Using Pronouns</vt:lpstr>
      <vt:lpstr>Personal pronouns - case</vt:lpstr>
      <vt:lpstr>Personal Pronouns</vt:lpstr>
      <vt:lpstr>Nominative Case</vt:lpstr>
      <vt:lpstr>Nominative case</vt:lpstr>
      <vt:lpstr>Objective case</vt:lpstr>
      <vt:lpstr>Objective case</vt:lpstr>
      <vt:lpstr>Objective case</vt:lpstr>
      <vt:lpstr>Possessive case – Lesson 2</vt:lpstr>
      <vt:lpstr>Possessive Case </vt:lpstr>
      <vt:lpstr>Who and whom – lesson 3</vt:lpstr>
      <vt:lpstr>Who and whom</vt:lpstr>
      <vt:lpstr>Who and whom</vt:lpstr>
      <vt:lpstr>Who and whom</vt:lpstr>
      <vt:lpstr>Who and whom</vt:lpstr>
      <vt:lpstr>Who and whom</vt:lpstr>
      <vt:lpstr>Pronoun-antecedent agreement –  lesson 4</vt:lpstr>
      <vt:lpstr>Pronoun-antecedent agreement</vt:lpstr>
      <vt:lpstr>Pronoun-antecedent agreement</vt:lpstr>
      <vt:lpstr>Pronoun-antecedent agreement</vt:lpstr>
      <vt:lpstr>Pronoun-antecedent agreement</vt:lpstr>
      <vt:lpstr>Pronoun-antecedent agreement</vt:lpstr>
      <vt:lpstr>Pronoun-antecedent agreement</vt:lpstr>
      <vt:lpstr>Indefinite pronouns as antecedents – Lesson 5</vt:lpstr>
      <vt:lpstr>Indefinite pronouns as antecedents</vt:lpstr>
      <vt:lpstr>Indefinite pronouns as antecedents</vt:lpstr>
      <vt:lpstr>Indefinite pronouns as antecedents</vt:lpstr>
      <vt:lpstr>Indefinite pronouns as antecedents</vt:lpstr>
      <vt:lpstr>Indefinite pronouns as antecedents</vt:lpstr>
      <vt:lpstr>Indefinite pronouns as antecedents</vt:lpstr>
      <vt:lpstr>Other pronoun problems – lesson 6</vt:lpstr>
      <vt:lpstr>Other pronoun problems</vt:lpstr>
      <vt:lpstr>Other pronoun problems</vt:lpstr>
      <vt:lpstr>Other pronoun problems</vt:lpstr>
      <vt:lpstr>Other pronoun problems</vt:lpstr>
      <vt:lpstr>Other pronoun problems</vt:lpstr>
      <vt:lpstr>Other pronoun problems</vt:lpstr>
      <vt:lpstr>Other pronoun problems</vt:lpstr>
      <vt:lpstr>Other pronoun problems</vt:lpstr>
      <vt:lpstr>Other pronoun problems</vt:lpstr>
      <vt:lpstr>Other pronoun problems</vt:lpstr>
      <vt:lpstr>Pronoun-reference problems – lesson 7</vt:lpstr>
      <vt:lpstr>Pronoun-reference problems </vt:lpstr>
      <vt:lpstr>Pronoun-reference problems </vt:lpstr>
      <vt:lpstr>Pronoun-reference problems </vt:lpstr>
      <vt:lpstr>Pronoun-reference problems </vt:lpstr>
      <vt:lpstr>Pronoun-reference problems </vt:lpstr>
      <vt:lpstr>Pronoun-reference problems </vt:lpstr>
    </vt:vector>
  </TitlesOfParts>
  <Company>wfhs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shurst</dc:creator>
  <cp:lastModifiedBy>McAuley, Earle M.</cp:lastModifiedBy>
  <cp:revision>24</cp:revision>
  <dcterms:created xsi:type="dcterms:W3CDTF">2012-01-03T15:21:39Z</dcterms:created>
  <dcterms:modified xsi:type="dcterms:W3CDTF">2020-03-11T13:15:58Z</dcterms:modified>
</cp:coreProperties>
</file>